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https://www.kaggle.com/datasets/zynicide/wine-reviews"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900787" y="4891450"/>
            <a:ext cx="8486425" cy="1393699"/>
          </a:xfrm>
          <a:prstGeom prst="rect">
            <a:avLst/>
          </a:prstGeom>
        </p:spPr>
        <p:txBody>
          <a:bodyPr anchor="t" rtlCol="false" tIns="0" lIns="0" bIns="0" rIns="0">
            <a:spAutoFit/>
          </a:bodyPr>
          <a:lstStyle/>
          <a:p>
            <a:pPr algn="ctr">
              <a:lnSpc>
                <a:spcPts val="11315"/>
              </a:lnSpc>
            </a:pPr>
            <a:r>
              <a:rPr lang="en-US" sz="8199" spc="803">
                <a:solidFill>
                  <a:srgbClr val="231F20"/>
                </a:solidFill>
                <a:latin typeface="Oswald Bold"/>
              </a:rPr>
              <a:t>CLASSIFICATION</a:t>
            </a:r>
          </a:p>
        </p:txBody>
      </p:sp>
      <p:sp>
        <p:nvSpPr>
          <p:cNvPr name="TextBox 9" id="9"/>
          <p:cNvSpPr txBox="true"/>
          <p:nvPr/>
        </p:nvSpPr>
        <p:spPr>
          <a:xfrm rot="0">
            <a:off x="4236347" y="3650151"/>
            <a:ext cx="9815307" cy="1393699"/>
          </a:xfrm>
          <a:prstGeom prst="rect">
            <a:avLst/>
          </a:prstGeom>
        </p:spPr>
        <p:txBody>
          <a:bodyPr anchor="t" rtlCol="false" tIns="0" lIns="0" bIns="0" rIns="0">
            <a:spAutoFit/>
          </a:bodyPr>
          <a:lstStyle/>
          <a:p>
            <a:pPr algn="ctr">
              <a:lnSpc>
                <a:spcPts val="11315"/>
              </a:lnSpc>
            </a:pPr>
            <a:r>
              <a:rPr lang="en-US" sz="8199" spc="803">
                <a:solidFill>
                  <a:srgbClr val="231F20"/>
                </a:solidFill>
                <a:latin typeface="Oswald Bold"/>
              </a:rPr>
              <a:t>TEXT</a:t>
            </a:r>
          </a:p>
        </p:txBody>
      </p:sp>
      <p:sp>
        <p:nvSpPr>
          <p:cNvPr name="TextBox 10" id="10"/>
          <p:cNvSpPr txBox="true"/>
          <p:nvPr/>
        </p:nvSpPr>
        <p:spPr>
          <a:xfrm rot="0">
            <a:off x="2719596" y="7482578"/>
            <a:ext cx="12848809"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MUHAMMAD RAYYAN AZZUHRI</a:t>
            </a:r>
          </a:p>
          <a:p>
            <a:pPr algn="ctr">
              <a:lnSpc>
                <a:spcPts val="3661"/>
              </a:lnSpc>
            </a:pPr>
            <a:r>
              <a:rPr lang="en-US" sz="2653" spc="140">
                <a:solidFill>
                  <a:srgbClr val="231F20"/>
                </a:solidFill>
                <a:latin typeface="Montserrat Classic Bold"/>
              </a:rPr>
              <a:t>2108107010060</a:t>
            </a:r>
          </a:p>
        </p:txBody>
      </p:sp>
      <p:sp>
        <p:nvSpPr>
          <p:cNvPr name="TextBox 11" id="11"/>
          <p:cNvSpPr txBox="true"/>
          <p:nvPr/>
        </p:nvSpPr>
        <p:spPr>
          <a:xfrm rot="0">
            <a:off x="6018349" y="6500285"/>
            <a:ext cx="6251303"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WITH TENSORFLOW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36662" y="2860211"/>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TERIMA KASIH</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JENIS KASUS</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DATASET</a:t>
            </a:r>
          </a:p>
        </p:txBody>
      </p:sp>
      <p:sp>
        <p:nvSpPr>
          <p:cNvPr name="TextBox 17" id="17"/>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FITUR DAN LABEL</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JARINGAN SARAF TIRUAN (ANN)</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OPTIMISASI</a:t>
            </a: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FUNGSI AKTIVASI</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STATISTIK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746" t="0" r="-49746" b="0"/>
            </a:stretch>
          </a:blipFill>
        </p:spPr>
      </p:sp>
      <p:grpSp>
        <p:nvGrpSpPr>
          <p:cNvPr name="Group 8" id="8"/>
          <p:cNvGrpSpPr/>
          <p:nvPr/>
        </p:nvGrpSpPr>
        <p:grpSpPr>
          <a:xfrm rot="0">
            <a:off x="2142191" y="3396305"/>
            <a:ext cx="9610044" cy="1948998"/>
            <a:chOff x="0" y="0"/>
            <a:chExt cx="3682024" cy="746746"/>
          </a:xfrm>
        </p:grpSpPr>
        <p:sp>
          <p:nvSpPr>
            <p:cNvPr name="Freeform 9" id="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0" id="1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474235" y="3673321"/>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3" id="13"/>
          <p:cNvGrpSpPr/>
          <p:nvPr/>
        </p:nvGrpSpPr>
        <p:grpSpPr>
          <a:xfrm rot="0">
            <a:off x="2142191" y="5777447"/>
            <a:ext cx="9610044" cy="1948998"/>
            <a:chOff x="0" y="0"/>
            <a:chExt cx="3682024" cy="746746"/>
          </a:xfrm>
        </p:grpSpPr>
        <p:sp>
          <p:nvSpPr>
            <p:cNvPr name="Freeform 14" id="1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5" id="15"/>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2371799" y="6162574"/>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2142191" y="888605"/>
            <a:ext cx="8011029"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JENIS KASUS</a:t>
            </a:r>
          </a:p>
        </p:txBody>
      </p:sp>
      <p:sp>
        <p:nvSpPr>
          <p:cNvPr name="TextBox 18" id="18"/>
          <p:cNvSpPr txBox="true"/>
          <p:nvPr/>
        </p:nvSpPr>
        <p:spPr>
          <a:xfrm rot="0">
            <a:off x="3908899" y="3624745"/>
            <a:ext cx="7132181"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Dataset ini memberikan data mengenai review hasil wine dengan memberikan poin secara subjektif</a:t>
            </a:r>
          </a:p>
        </p:txBody>
      </p:sp>
      <p:sp>
        <p:nvSpPr>
          <p:cNvPr name="TextBox 19" id="19"/>
          <p:cNvSpPr txBox="true"/>
          <p:nvPr/>
        </p:nvSpPr>
        <p:spPr>
          <a:xfrm rot="0">
            <a:off x="3908899" y="6005886"/>
            <a:ext cx="7132181"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Orang-orang memberikan review berupa deskripsi dan poin skala 100 terhadap wine yang mereka minum</a:t>
            </a:r>
          </a:p>
        </p:txBody>
      </p:sp>
      <p:sp>
        <p:nvSpPr>
          <p:cNvPr name="Freeform 20" id="2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3030981"/>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DATASET</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905847"/>
            <a:ext cx="10951206" cy="1495849"/>
          </a:xfrm>
          <a:prstGeom prst="rect">
            <a:avLst/>
          </a:prstGeom>
        </p:spPr>
        <p:txBody>
          <a:bodyPr anchor="t" rtlCol="false" tIns="0" lIns="0" bIns="0" rIns="0">
            <a:spAutoFit/>
          </a:bodyPr>
          <a:lstStyle/>
          <a:p>
            <a:pPr>
              <a:lnSpc>
                <a:spcPts val="3999"/>
              </a:lnSpc>
            </a:pPr>
            <a:r>
              <a:rPr lang="en-US" sz="2898" spc="284">
                <a:solidFill>
                  <a:srgbClr val="F5FFF5"/>
                </a:solidFill>
                <a:latin typeface="DM Sans"/>
              </a:rPr>
              <a:t>Dataset yang digunakan berasal dari </a:t>
            </a:r>
            <a:r>
              <a:rPr lang="en-US" sz="2898" spc="284" u="sng">
                <a:solidFill>
                  <a:srgbClr val="F5FFF5"/>
                </a:solidFill>
                <a:latin typeface="DM Sans"/>
                <a:hlinkClick r:id="rId4" tooltip="https://www.kaggle.com/datasets/zynicide/wine-reviews"/>
              </a:rPr>
              <a:t>Kaggle</a:t>
            </a:r>
            <a:r>
              <a:rPr lang="en-US" sz="2898" spc="284">
                <a:solidFill>
                  <a:srgbClr val="F5FFF5"/>
                </a:solidFill>
                <a:latin typeface="DM Sans"/>
              </a:rPr>
              <a:t>.</a:t>
            </a:r>
          </a:p>
          <a:p>
            <a:pPr algn="l">
              <a:lnSpc>
                <a:spcPts val="3999"/>
              </a:lnSpc>
            </a:pPr>
            <a:r>
              <a:rPr lang="en-US" sz="2898" spc="284">
                <a:solidFill>
                  <a:srgbClr val="F5FFF5"/>
                </a:solidFill>
                <a:latin typeface="DM Sans"/>
              </a:rPr>
              <a:t>Dataset ini memiliki 14 kolom, namun yang digunakan hanya 2 fitur saja</a:t>
            </a:r>
          </a:p>
        </p:txBody>
      </p:sp>
      <p:sp>
        <p:nvSpPr>
          <p:cNvPr name="TextBox 6" id="6"/>
          <p:cNvSpPr txBox="true"/>
          <p:nvPr/>
        </p:nvSpPr>
        <p:spPr>
          <a:xfrm rot="0">
            <a:off x="1028700" y="9081135"/>
            <a:ext cx="4822717" cy="210693"/>
          </a:xfrm>
          <a:prstGeom prst="rect">
            <a:avLst/>
          </a:prstGeom>
        </p:spPr>
        <p:txBody>
          <a:bodyPr anchor="t" rtlCol="false" tIns="0" lIns="0" bIns="0" rIns="0">
            <a:spAutoFit/>
          </a:bodyPr>
          <a:lstStyle/>
          <a:p>
            <a:pPr algn="l">
              <a:lnSpc>
                <a:spcPts val="1655"/>
              </a:lnSpc>
            </a:pPr>
            <a:r>
              <a:rPr lang="en-US" sz="1200" spc="117">
                <a:solidFill>
                  <a:srgbClr val="F5FFF5"/>
                </a:solidFill>
                <a:latin typeface="DM Sans"/>
              </a:rPr>
              <a:t>https://www.kaggle.com/datasets/zynicide/wine-reviews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63000" y="3875422"/>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5"/>
            <a:stretch>
              <a:fillRect l="0" t="-3528" r="0" b="-18474"/>
            </a:stretch>
          </a:blipFill>
        </p:spPr>
      </p:sp>
      <p:grpSp>
        <p:nvGrpSpPr>
          <p:cNvPr name="Group 9" id="9"/>
          <p:cNvGrpSpPr/>
          <p:nvPr/>
        </p:nvGrpSpPr>
        <p:grpSpPr>
          <a:xfrm rot="0">
            <a:off x="2163000" y="3442596"/>
            <a:ext cx="4473739" cy="636748"/>
            <a:chOff x="0" y="0"/>
            <a:chExt cx="1178269" cy="167703"/>
          </a:xfrm>
        </p:grpSpPr>
        <p:sp>
          <p:nvSpPr>
            <p:cNvPr name="Freeform 10" id="10"/>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1" id="11"/>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Fitur</a:t>
              </a:r>
            </a:p>
          </p:txBody>
        </p:sp>
      </p:grpSp>
      <p:sp>
        <p:nvSpPr>
          <p:cNvPr name="TextBox 12" id="12"/>
          <p:cNvSpPr txBox="true"/>
          <p:nvPr/>
        </p:nvSpPr>
        <p:spPr>
          <a:xfrm rot="0">
            <a:off x="3690980" y="80140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FITUR DAN LABEL</a:t>
            </a:r>
          </a:p>
        </p:txBody>
      </p:sp>
      <p:grpSp>
        <p:nvGrpSpPr>
          <p:cNvPr name="Group 13" id="13"/>
          <p:cNvGrpSpPr/>
          <p:nvPr/>
        </p:nvGrpSpPr>
        <p:grpSpPr>
          <a:xfrm rot="0">
            <a:off x="6893475" y="3510391"/>
            <a:ext cx="9034431" cy="2808103"/>
            <a:chOff x="0" y="0"/>
            <a:chExt cx="1744696" cy="542290"/>
          </a:xfrm>
        </p:grpSpPr>
        <p:sp>
          <p:nvSpPr>
            <p:cNvPr name="Freeform 14" id="14"/>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7195033" y="4386720"/>
            <a:ext cx="8431317" cy="1021507"/>
          </a:xfrm>
          <a:prstGeom prst="rect">
            <a:avLst/>
          </a:prstGeom>
        </p:spPr>
        <p:txBody>
          <a:bodyPr anchor="t" rtlCol="false" tIns="0" lIns="0" bIns="0" rIns="0">
            <a:spAutoFit/>
          </a:bodyPr>
          <a:lstStyle/>
          <a:p>
            <a:pPr algn="just">
              <a:lnSpc>
                <a:spcPts val="2734"/>
              </a:lnSpc>
            </a:pPr>
            <a:r>
              <a:rPr lang="en-US" sz="1981" spc="194">
                <a:solidFill>
                  <a:srgbClr val="231F20"/>
                </a:solidFill>
                <a:latin typeface="DM Sans"/>
              </a:rPr>
              <a:t>Terdapat 2 Fitur yang diperlukan yaitu Description dan Points. Description adalah teks yang berisi hasil review penguji, Points adalah nilai yang diberikan penguji</a:t>
            </a:r>
          </a:p>
        </p:txBody>
      </p:sp>
      <p:sp>
        <p:nvSpPr>
          <p:cNvPr name="Freeform 17" id="17"/>
          <p:cNvSpPr/>
          <p:nvPr/>
        </p:nvSpPr>
        <p:spPr>
          <a:xfrm flipH="false" flipV="false" rot="0">
            <a:off x="11410691" y="6937093"/>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6"/>
            <a:stretch>
              <a:fillRect l="0" t="-11039" r="0" b="-11039"/>
            </a:stretch>
          </a:blipFill>
        </p:spPr>
      </p:sp>
      <p:grpSp>
        <p:nvGrpSpPr>
          <p:cNvPr name="Group 18" id="18"/>
          <p:cNvGrpSpPr/>
          <p:nvPr/>
        </p:nvGrpSpPr>
        <p:grpSpPr>
          <a:xfrm rot="0">
            <a:off x="11410691" y="650426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20" id="2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Label</a:t>
              </a:r>
            </a:p>
          </p:txBody>
        </p:sp>
      </p:grpSp>
      <p:grpSp>
        <p:nvGrpSpPr>
          <p:cNvPr name="Group 21" id="21"/>
          <p:cNvGrpSpPr/>
          <p:nvPr/>
        </p:nvGrpSpPr>
        <p:grpSpPr>
          <a:xfrm rot="0">
            <a:off x="2179166" y="6572062"/>
            <a:ext cx="9034431" cy="2808103"/>
            <a:chOff x="0" y="0"/>
            <a:chExt cx="1744696" cy="542290"/>
          </a:xfrm>
        </p:grpSpPr>
        <p:sp>
          <p:nvSpPr>
            <p:cNvPr name="Freeform 22" id="2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23" id="2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2440166" y="7277634"/>
            <a:ext cx="8512431" cy="1364407"/>
          </a:xfrm>
          <a:prstGeom prst="rect">
            <a:avLst/>
          </a:prstGeom>
        </p:spPr>
        <p:txBody>
          <a:bodyPr anchor="t" rtlCol="false" tIns="0" lIns="0" bIns="0" rIns="0">
            <a:spAutoFit/>
          </a:bodyPr>
          <a:lstStyle/>
          <a:p>
            <a:pPr algn="just">
              <a:lnSpc>
                <a:spcPts val="2734"/>
              </a:lnSpc>
            </a:pPr>
            <a:r>
              <a:rPr lang="en-US" sz="1981" spc="194">
                <a:solidFill>
                  <a:srgbClr val="231F20"/>
                </a:solidFill>
                <a:latin typeface="DM Sans"/>
              </a:rPr>
              <a:t>Hanya ada satu label yaitu Outcome yang berisi data bineral 0 dan 1. 0 berarti Points yang didapatkan berada di bawah 90 (&lt;90) dan 1 berarti Points yang didapatkan di atas 90 (&gt;=90)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JARINGAN SARAF TIRUAN</a:t>
            </a:r>
          </a:p>
        </p:txBody>
      </p:sp>
      <p:sp>
        <p:nvSpPr>
          <p:cNvPr name="Freeform 7" id="7"/>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242750" y="3375045"/>
            <a:ext cx="16407398" cy="3019806"/>
          </a:xfrm>
          <a:prstGeom prst="rect">
            <a:avLst/>
          </a:prstGeom>
        </p:spPr>
        <p:txBody>
          <a:bodyPr anchor="t" rtlCol="false" tIns="0" lIns="0" bIns="0" rIns="0">
            <a:spAutoFit/>
          </a:bodyPr>
          <a:lstStyle/>
          <a:p>
            <a:pPr>
              <a:lnSpc>
                <a:spcPts val="4002"/>
              </a:lnSpc>
            </a:pPr>
            <a:r>
              <a:rPr lang="en-US" sz="2900" spc="284">
                <a:solidFill>
                  <a:srgbClr val="231F20"/>
                </a:solidFill>
                <a:latin typeface="DM Sans"/>
              </a:rPr>
              <a:t>Jaringan saraf tiruan yang Saya bangun adalah sebuah model</a:t>
            </a:r>
            <a:r>
              <a:rPr lang="en-US" sz="2900" spc="284">
                <a:solidFill>
                  <a:srgbClr val="231F20"/>
                </a:solidFill>
                <a:latin typeface="DM Sans Bold"/>
              </a:rPr>
              <a:t> Sequential</a:t>
            </a:r>
            <a:r>
              <a:rPr lang="en-US" sz="2900" spc="284">
                <a:solidFill>
                  <a:srgbClr val="231F20"/>
                </a:solidFill>
                <a:latin typeface="DM Sans"/>
              </a:rPr>
              <a:t> dari TensorFlow Keras dengan 6 layer.</a:t>
            </a:r>
          </a:p>
          <a:p>
            <a:pPr>
              <a:lnSpc>
                <a:spcPts val="4002"/>
              </a:lnSpc>
            </a:pPr>
          </a:p>
          <a:p>
            <a:pPr>
              <a:lnSpc>
                <a:spcPts val="4002"/>
              </a:lnSpc>
            </a:pPr>
            <a:r>
              <a:rPr lang="en-US" sz="2900" spc="284">
                <a:solidFill>
                  <a:srgbClr val="231F20"/>
                </a:solidFill>
                <a:latin typeface="DM Sans"/>
              </a:rPr>
              <a:t>Model ini saya gunakan untuk tugas klasifikasi biner dengan menggunakan beberapa layer Dense dan Dropout untuk mencegah overfitting pada data yang diberikan.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89411" y="664311"/>
            <a:ext cx="6021895" cy="8876442"/>
          </a:xfrm>
          <a:custGeom>
            <a:avLst/>
            <a:gdLst/>
            <a:ahLst/>
            <a:cxnLst/>
            <a:rect r="r" b="b" t="t" l="l"/>
            <a:pathLst>
              <a:path h="8876442" w="6021895">
                <a:moveTo>
                  <a:pt x="0" y="0"/>
                </a:moveTo>
                <a:lnTo>
                  <a:pt x="6021895" y="0"/>
                </a:lnTo>
                <a:lnTo>
                  <a:pt x="6021895" y="8876442"/>
                </a:lnTo>
                <a:lnTo>
                  <a:pt x="0" y="8876442"/>
                </a:lnTo>
                <a:lnTo>
                  <a:pt x="0" y="0"/>
                </a:lnTo>
                <a:close/>
              </a:path>
            </a:pathLst>
          </a:custGeom>
          <a:blipFill>
            <a:blip r:embed="rId5"/>
            <a:stretch>
              <a:fillRect l="-42054" t="0" r="-7905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191002" y="1162050"/>
            <a:ext cx="7241638" cy="1303627"/>
          </a:xfrm>
          <a:prstGeom prst="rect">
            <a:avLst/>
          </a:prstGeom>
        </p:spPr>
        <p:txBody>
          <a:bodyPr anchor="t" rtlCol="false" tIns="0" lIns="0" bIns="0" rIns="0">
            <a:spAutoFit/>
          </a:bodyPr>
          <a:lstStyle/>
          <a:p>
            <a:pPr marL="0" indent="0" lvl="0">
              <a:lnSpc>
                <a:spcPts val="9903"/>
              </a:lnSpc>
            </a:pPr>
            <a:r>
              <a:rPr lang="en-US" sz="9431" spc="924">
                <a:solidFill>
                  <a:srgbClr val="231F20"/>
                </a:solidFill>
                <a:latin typeface="Oswald Bold"/>
              </a:rPr>
              <a:t>OPTIMISASI</a:t>
            </a:r>
          </a:p>
        </p:txBody>
      </p:sp>
      <p:sp>
        <p:nvSpPr>
          <p:cNvPr name="TextBox 7" id="7"/>
          <p:cNvSpPr txBox="true"/>
          <p:nvPr/>
        </p:nvSpPr>
        <p:spPr>
          <a:xfrm rot="0">
            <a:off x="883310" y="2605723"/>
            <a:ext cx="10055707" cy="4841367"/>
          </a:xfrm>
          <a:prstGeom prst="rect">
            <a:avLst/>
          </a:prstGeom>
        </p:spPr>
        <p:txBody>
          <a:bodyPr anchor="t" rtlCol="false" tIns="0" lIns="0" bIns="0" rIns="0">
            <a:spAutoFit/>
          </a:bodyPr>
          <a:lstStyle/>
          <a:p>
            <a:pPr algn="just">
              <a:lnSpc>
                <a:spcPts val="3863"/>
              </a:lnSpc>
            </a:pPr>
            <a:r>
              <a:rPr lang="en-US" sz="2799" spc="274">
                <a:solidFill>
                  <a:srgbClr val="231F20"/>
                </a:solidFill>
                <a:latin typeface="DM Sans"/>
              </a:rPr>
              <a:t>Optimisasi yang saya gunakan adalah optimisasi ADAM, (Adaptive Moment Estimation).</a:t>
            </a:r>
          </a:p>
          <a:p>
            <a:pPr algn="just">
              <a:lnSpc>
                <a:spcPts val="3863"/>
              </a:lnSpc>
            </a:pPr>
          </a:p>
          <a:p>
            <a:pPr algn="just">
              <a:lnSpc>
                <a:spcPts val="3863"/>
              </a:lnSpc>
            </a:pPr>
            <a:r>
              <a:rPr lang="en-US" sz="2799" spc="274">
                <a:solidFill>
                  <a:srgbClr val="231F20"/>
                </a:solidFill>
                <a:latin typeface="DM Sans"/>
              </a:rPr>
              <a:t>Keunggulannya adalah kecepatan konvergensinya yang cepat, yang memungkinkan model untuk mencapai hasil yang baik dalam waktu yang lebih singkat. ADAM juga efisien secara komputasional dan mampu menangani dataset besar karena kemampuannya menyesuaikan laju pembelajaran berdasarkan statistik gradien.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FUNGSI AKTIFASI</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008951" y="3756523"/>
            <a:ext cx="13792210" cy="3498874"/>
          </a:xfrm>
          <a:prstGeom prst="rect">
            <a:avLst/>
          </a:prstGeom>
        </p:spPr>
        <p:txBody>
          <a:bodyPr anchor="t" rtlCol="false" tIns="0" lIns="0" bIns="0" rIns="0">
            <a:spAutoFit/>
          </a:bodyPr>
          <a:lstStyle/>
          <a:p>
            <a:pPr>
              <a:lnSpc>
                <a:spcPts val="3160"/>
              </a:lnSpc>
            </a:pPr>
            <a:r>
              <a:rPr lang="en-US" sz="2290" spc="224">
                <a:solidFill>
                  <a:srgbClr val="231F20"/>
                </a:solidFill>
                <a:latin typeface="DM Sans"/>
              </a:rPr>
              <a:t>Saya menggunakan 2 Fungsi Aktifasi</a:t>
            </a:r>
          </a:p>
          <a:p>
            <a:pPr>
              <a:lnSpc>
                <a:spcPts val="3160"/>
              </a:lnSpc>
            </a:pPr>
          </a:p>
          <a:p>
            <a:pPr marL="494517" indent="-247258" lvl="1">
              <a:lnSpc>
                <a:spcPts val="3160"/>
              </a:lnSpc>
              <a:buFont typeface="Arial"/>
              <a:buChar char="•"/>
            </a:pPr>
            <a:r>
              <a:rPr lang="en-US" sz="2290" spc="224">
                <a:solidFill>
                  <a:srgbClr val="231F20"/>
                </a:solidFill>
                <a:latin typeface="DM Sans"/>
              </a:rPr>
              <a:t>ReLU saya gunakan untuk training. Karena ReLU cenderung mempercepat proses training karena sifatnya yang non-linear namun mudah dihitung. Memiliki nilai nol ketika input kurang dari nol, dan linier saat input positif.</a:t>
            </a:r>
          </a:p>
          <a:p>
            <a:pPr>
              <a:lnSpc>
                <a:spcPts val="3160"/>
              </a:lnSpc>
            </a:pPr>
          </a:p>
          <a:p>
            <a:pPr marL="494517" indent="-247258" lvl="1">
              <a:lnSpc>
                <a:spcPts val="3160"/>
              </a:lnSpc>
              <a:buFont typeface="Arial"/>
              <a:buChar char="•"/>
            </a:pPr>
            <a:r>
              <a:rPr lang="en-US" sz="2290" spc="224">
                <a:solidFill>
                  <a:srgbClr val="231F20"/>
                </a:solidFill>
                <a:latin typeface="DM Sans"/>
              </a:rPr>
              <a:t>Sigmoid saya gunakan untuk output. Karena Sigmoid menghasilkan output dalam rentang 0 hingga 1, yang berguna dalam klasifikasi biner karena dapat diinterpretasikan sebagai probabilitas sehingga hasil menjadi jelas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900353" y="4678112"/>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7095033" y="4678112"/>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289311" y="4678112"/>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321316" y="3653528"/>
            <a:ext cx="2049168" cy="20491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8119617" y="3653528"/>
            <a:ext cx="2049168" cy="20491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933709" y="3653528"/>
            <a:ext cx="2049168" cy="20491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732628" y="4016965"/>
            <a:ext cx="1211702" cy="1322294"/>
          </a:xfrm>
          <a:custGeom>
            <a:avLst/>
            <a:gdLst/>
            <a:ahLst/>
            <a:cxnLst/>
            <a:rect r="r" b="b" t="t" l="l"/>
            <a:pathLst>
              <a:path h="1322294" w="1211702">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563658" y="4016965"/>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272985" y="3986188"/>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STATISTIK</a:t>
            </a:r>
          </a:p>
        </p:txBody>
      </p:sp>
      <p:sp>
        <p:nvSpPr>
          <p:cNvPr name="TextBox 29" id="29"/>
          <p:cNvSpPr txBox="true"/>
          <p:nvPr/>
        </p:nvSpPr>
        <p:spPr>
          <a:xfrm rot="0">
            <a:off x="2567168" y="5657782"/>
            <a:ext cx="3542623" cy="1551812"/>
          </a:xfrm>
          <a:prstGeom prst="rect">
            <a:avLst/>
          </a:prstGeom>
        </p:spPr>
        <p:txBody>
          <a:bodyPr anchor="t" rtlCol="false" tIns="0" lIns="0" bIns="0" rIns="0">
            <a:spAutoFit/>
          </a:bodyPr>
          <a:lstStyle/>
          <a:p>
            <a:pPr algn="ctr">
              <a:lnSpc>
                <a:spcPts val="12696"/>
              </a:lnSpc>
            </a:pPr>
            <a:r>
              <a:rPr lang="en-US" sz="9200" spc="901">
                <a:solidFill>
                  <a:srgbClr val="FFFBFB"/>
                </a:solidFill>
                <a:latin typeface="DM Sans"/>
              </a:rPr>
              <a:t>2</a:t>
            </a:r>
          </a:p>
        </p:txBody>
      </p:sp>
      <p:sp>
        <p:nvSpPr>
          <p:cNvPr name="TextBox 30" id="30"/>
          <p:cNvSpPr txBox="true"/>
          <p:nvPr/>
        </p:nvSpPr>
        <p:spPr>
          <a:xfrm rot="0">
            <a:off x="7372688" y="5657782"/>
            <a:ext cx="3542623" cy="1551812"/>
          </a:xfrm>
          <a:prstGeom prst="rect">
            <a:avLst/>
          </a:prstGeom>
        </p:spPr>
        <p:txBody>
          <a:bodyPr anchor="t" rtlCol="false" tIns="0" lIns="0" bIns="0" rIns="0">
            <a:spAutoFit/>
          </a:bodyPr>
          <a:lstStyle/>
          <a:p>
            <a:pPr algn="ctr">
              <a:lnSpc>
                <a:spcPts val="12696"/>
              </a:lnSpc>
            </a:pPr>
            <a:r>
              <a:rPr lang="en-US" sz="9200" spc="901">
                <a:solidFill>
                  <a:srgbClr val="FFFBFB"/>
                </a:solidFill>
                <a:latin typeface="DM Sans"/>
              </a:rPr>
              <a:t>16</a:t>
            </a:r>
          </a:p>
        </p:txBody>
      </p:sp>
      <p:sp>
        <p:nvSpPr>
          <p:cNvPr name="TextBox 31" id="31"/>
          <p:cNvSpPr txBox="true"/>
          <p:nvPr/>
        </p:nvSpPr>
        <p:spPr>
          <a:xfrm rot="0">
            <a:off x="12191172" y="5294498"/>
            <a:ext cx="3542623" cy="2392680"/>
          </a:xfrm>
          <a:prstGeom prst="rect">
            <a:avLst/>
          </a:prstGeom>
        </p:spPr>
        <p:txBody>
          <a:bodyPr anchor="t" rtlCol="false" tIns="0" lIns="0" bIns="0" rIns="0">
            <a:spAutoFit/>
          </a:bodyPr>
          <a:lstStyle/>
          <a:p>
            <a:pPr algn="ctr">
              <a:lnSpc>
                <a:spcPts val="2760"/>
              </a:lnSpc>
            </a:pPr>
            <a:r>
              <a:rPr lang="en-US" sz="2000" spc="196">
                <a:solidFill>
                  <a:srgbClr val="FFFBFB"/>
                </a:solidFill>
                <a:latin typeface="DM Sans"/>
              </a:rPr>
              <a:t>Rata-rata weight dari Layer 0: 0.5000226892019499</a:t>
            </a:r>
          </a:p>
          <a:p>
            <a:pPr algn="ctr">
              <a:lnSpc>
                <a:spcPts val="2760"/>
              </a:lnSpc>
            </a:pPr>
          </a:p>
          <a:p>
            <a:pPr algn="ctr">
              <a:lnSpc>
                <a:spcPts val="2760"/>
              </a:lnSpc>
            </a:pPr>
            <a:r>
              <a:rPr lang="en-US" sz="2000" spc="196">
                <a:solidFill>
                  <a:srgbClr val="FFFBFB"/>
                </a:solidFill>
                <a:latin typeface="DM Sans"/>
              </a:rPr>
              <a:t>Rata-rata weight dari Layer 1: 0.49488489518730844</a:t>
            </a:r>
          </a:p>
        </p:txBody>
      </p:sp>
      <p:sp>
        <p:nvSpPr>
          <p:cNvPr name="TextBox 32" id="32"/>
          <p:cNvSpPr txBox="true"/>
          <p:nvPr/>
        </p:nvSpPr>
        <p:spPr>
          <a:xfrm rot="0">
            <a:off x="2858454"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LAYER</a:t>
            </a:r>
          </a:p>
        </p:txBody>
      </p:sp>
      <p:sp>
        <p:nvSpPr>
          <p:cNvPr name="TextBox 33" id="33"/>
          <p:cNvSpPr txBox="true"/>
          <p:nvPr/>
        </p:nvSpPr>
        <p:spPr>
          <a:xfrm rot="0">
            <a:off x="7665320"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HIDDEN NODE</a:t>
            </a:r>
          </a:p>
        </p:txBody>
      </p:sp>
      <p:sp>
        <p:nvSpPr>
          <p:cNvPr name="TextBox 34" id="34"/>
          <p:cNvSpPr txBox="true"/>
          <p:nvPr/>
        </p:nvSpPr>
        <p:spPr>
          <a:xfrm rot="0">
            <a:off x="12475037"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WEIGHT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DAFLEKOHhKw</dc:identifier>
  <dcterms:modified xsi:type="dcterms:W3CDTF">2011-08-01T06:04:30Z</dcterms:modified>
  <cp:revision>1</cp:revision>
  <dc:title>Tugas-2-Kecerdasan-Artifisial-21081070100600</dc:title>
</cp:coreProperties>
</file>